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8" r:id="rId1"/>
  </p:sldMasterIdLst>
  <p:sldIdLst>
    <p:sldId id="256" r:id="rId2"/>
    <p:sldId id="257" r:id="rId3"/>
    <p:sldId id="260" r:id="rId4"/>
    <p:sldId id="259" r:id="rId5"/>
    <p:sldId id="258" r:id="rId6"/>
    <p:sldId id="263" r:id="rId7"/>
    <p:sldId id="264" r:id="rId8"/>
    <p:sldId id="267" r:id="rId9"/>
    <p:sldId id="265" r:id="rId10"/>
    <p:sldId id="266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57"/>
    <p:restoredTop sz="94669"/>
  </p:normalViewPr>
  <p:slideViewPr>
    <p:cSldViewPr snapToGrid="0" snapToObjects="1">
      <p:cViewPr varScale="1">
        <p:scale>
          <a:sx n="92" d="100"/>
          <a:sy n="92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557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37183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47017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435474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3854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4/4/19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5823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4/4/19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8472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067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3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09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897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527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4/4/19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539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50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642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642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4/4/19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77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4/4/19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71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hyperlink" Target="https://www.remix3d.com/details/429f66d3da1f44b19dc52639cc3bb30c" TargetMode="External"/><Relationship Id="rId4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>
            <a:extLst>
              <a:ext uri="{FF2B5EF4-FFF2-40B4-BE49-F238E27FC236}">
                <a16:creationId xmlns:a16="http://schemas.microsoft.com/office/drawing/2014/main" id="{E34FA10D-5116-47B4-A70E-776435251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 36">
            <a:extLst>
              <a:ext uri="{FF2B5EF4-FFF2-40B4-BE49-F238E27FC236}">
                <a16:creationId xmlns:a16="http://schemas.microsoft.com/office/drawing/2014/main" id="{B2718AAE-52B9-4DD9-9D83-A9C975C9D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302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6" name="Freeform: Shape 11">
            <a:extLst>
              <a:ext uri="{FF2B5EF4-FFF2-40B4-BE49-F238E27FC236}">
                <a16:creationId xmlns:a16="http://schemas.microsoft.com/office/drawing/2014/main" id="{49FF39B1-9689-44AE-A803-7B90A059D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76484" cy="6858001"/>
          </a:xfrm>
          <a:custGeom>
            <a:avLst/>
            <a:gdLst>
              <a:gd name="connsiteX0" fmla="*/ 7031769 w 8376484"/>
              <a:gd name="connsiteY0" fmla="*/ 0 h 6858001"/>
              <a:gd name="connsiteX1" fmla="*/ 8375307 w 8376484"/>
              <a:gd name="connsiteY1" fmla="*/ 0 h 6858001"/>
              <a:gd name="connsiteX2" fmla="*/ 8350262 w 8376484"/>
              <a:gd name="connsiteY2" fmla="*/ 155677 h 6858001"/>
              <a:gd name="connsiteX3" fmla="*/ 8326393 w 8376484"/>
              <a:gd name="connsiteY3" fmla="*/ 310668 h 6858001"/>
              <a:gd name="connsiteX4" fmla="*/ 8303029 w 8376484"/>
              <a:gd name="connsiteY4" fmla="*/ 466344 h 6858001"/>
              <a:gd name="connsiteX5" fmla="*/ 8283026 w 8376484"/>
              <a:gd name="connsiteY5" fmla="*/ 622707 h 6858001"/>
              <a:gd name="connsiteX6" fmla="*/ 8262855 w 8376484"/>
              <a:gd name="connsiteY6" fmla="*/ 778383 h 6858001"/>
              <a:gd name="connsiteX7" fmla="*/ 8244029 w 8376484"/>
              <a:gd name="connsiteY7" fmla="*/ 934746 h 6858001"/>
              <a:gd name="connsiteX8" fmla="*/ 8227893 w 8376484"/>
              <a:gd name="connsiteY8" fmla="*/ 1089051 h 6858001"/>
              <a:gd name="connsiteX9" fmla="*/ 8212597 w 8376484"/>
              <a:gd name="connsiteY9" fmla="*/ 1245413 h 6858001"/>
              <a:gd name="connsiteX10" fmla="*/ 8198645 w 8376484"/>
              <a:gd name="connsiteY10" fmla="*/ 1401090 h 6858001"/>
              <a:gd name="connsiteX11" fmla="*/ 8186543 w 8376484"/>
              <a:gd name="connsiteY11" fmla="*/ 1554023 h 6858001"/>
              <a:gd name="connsiteX12" fmla="*/ 8174440 w 8376484"/>
              <a:gd name="connsiteY12" fmla="*/ 1709014 h 6858001"/>
              <a:gd name="connsiteX13" fmla="*/ 8164355 w 8376484"/>
              <a:gd name="connsiteY13" fmla="*/ 1861947 h 6858001"/>
              <a:gd name="connsiteX14" fmla="*/ 8156455 w 8376484"/>
              <a:gd name="connsiteY14" fmla="*/ 2014881 h 6858001"/>
              <a:gd name="connsiteX15" fmla="*/ 8148218 w 8376484"/>
              <a:gd name="connsiteY15" fmla="*/ 2167128 h 6858001"/>
              <a:gd name="connsiteX16" fmla="*/ 8141327 w 8376484"/>
              <a:gd name="connsiteY16" fmla="*/ 2318004 h 6858001"/>
              <a:gd name="connsiteX17" fmla="*/ 8136452 w 8376484"/>
              <a:gd name="connsiteY17" fmla="*/ 2467509 h 6858001"/>
              <a:gd name="connsiteX18" fmla="*/ 8132250 w 8376484"/>
              <a:gd name="connsiteY18" fmla="*/ 2617013 h 6858001"/>
              <a:gd name="connsiteX19" fmla="*/ 8128216 w 8376484"/>
              <a:gd name="connsiteY19" fmla="*/ 2765146 h 6858001"/>
              <a:gd name="connsiteX20" fmla="*/ 8126367 w 8376484"/>
              <a:gd name="connsiteY20" fmla="*/ 2911221 h 6858001"/>
              <a:gd name="connsiteX21" fmla="*/ 8124350 w 8376484"/>
              <a:gd name="connsiteY21" fmla="*/ 3057297 h 6858001"/>
              <a:gd name="connsiteX22" fmla="*/ 8123341 w 8376484"/>
              <a:gd name="connsiteY22" fmla="*/ 3201315 h 6858001"/>
              <a:gd name="connsiteX23" fmla="*/ 8124350 w 8376484"/>
              <a:gd name="connsiteY23" fmla="*/ 3343961 h 6858001"/>
              <a:gd name="connsiteX24" fmla="*/ 8124350 w 8376484"/>
              <a:gd name="connsiteY24" fmla="*/ 3485236 h 6858001"/>
              <a:gd name="connsiteX25" fmla="*/ 8126367 w 8376484"/>
              <a:gd name="connsiteY25" fmla="*/ 3625139 h 6858001"/>
              <a:gd name="connsiteX26" fmla="*/ 8129392 w 8376484"/>
              <a:gd name="connsiteY26" fmla="*/ 3762299 h 6858001"/>
              <a:gd name="connsiteX27" fmla="*/ 8132250 w 8376484"/>
              <a:gd name="connsiteY27" fmla="*/ 3898087 h 6858001"/>
              <a:gd name="connsiteX28" fmla="*/ 8135444 w 8376484"/>
              <a:gd name="connsiteY28" fmla="*/ 4031133 h 6858001"/>
              <a:gd name="connsiteX29" fmla="*/ 8140318 w 8376484"/>
              <a:gd name="connsiteY29" fmla="*/ 4163492 h 6858001"/>
              <a:gd name="connsiteX30" fmla="*/ 8145529 w 8376484"/>
              <a:gd name="connsiteY30" fmla="*/ 4293793 h 6858001"/>
              <a:gd name="connsiteX31" fmla="*/ 8150235 w 8376484"/>
              <a:gd name="connsiteY31" fmla="*/ 4421352 h 6858001"/>
              <a:gd name="connsiteX32" fmla="*/ 8163515 w 8376484"/>
              <a:gd name="connsiteY32" fmla="*/ 4670298 h 6858001"/>
              <a:gd name="connsiteX33" fmla="*/ 8177634 w 8376484"/>
              <a:gd name="connsiteY33" fmla="*/ 4908956 h 6858001"/>
              <a:gd name="connsiteX34" fmla="*/ 8192426 w 8376484"/>
              <a:gd name="connsiteY34" fmla="*/ 5138013 h 6858001"/>
              <a:gd name="connsiteX35" fmla="*/ 8208731 w 8376484"/>
              <a:gd name="connsiteY35" fmla="*/ 5354726 h 6858001"/>
              <a:gd name="connsiteX36" fmla="*/ 8225708 w 8376484"/>
              <a:gd name="connsiteY36" fmla="*/ 5561838 h 6858001"/>
              <a:gd name="connsiteX37" fmla="*/ 8244029 w 8376484"/>
              <a:gd name="connsiteY37" fmla="*/ 5753862 h 6858001"/>
              <a:gd name="connsiteX38" fmla="*/ 8262015 w 8376484"/>
              <a:gd name="connsiteY38" fmla="*/ 5934227 h 6858001"/>
              <a:gd name="connsiteX39" fmla="*/ 8280000 w 8376484"/>
              <a:gd name="connsiteY39" fmla="*/ 6100191 h 6858001"/>
              <a:gd name="connsiteX40" fmla="*/ 8296977 w 8376484"/>
              <a:gd name="connsiteY40" fmla="*/ 6252438 h 6858001"/>
              <a:gd name="connsiteX41" fmla="*/ 8313114 w 8376484"/>
              <a:gd name="connsiteY41" fmla="*/ 6387541 h 6858001"/>
              <a:gd name="connsiteX42" fmla="*/ 8328410 w 8376484"/>
              <a:gd name="connsiteY42" fmla="*/ 6509613 h 6858001"/>
              <a:gd name="connsiteX43" fmla="*/ 8341185 w 8376484"/>
              <a:gd name="connsiteY43" fmla="*/ 6612483 h 6858001"/>
              <a:gd name="connsiteX44" fmla="*/ 8353287 w 8376484"/>
              <a:gd name="connsiteY44" fmla="*/ 6698894 h 6858001"/>
              <a:gd name="connsiteX45" fmla="*/ 8370601 w 8376484"/>
              <a:gd name="connsiteY45" fmla="*/ 6817538 h 6858001"/>
              <a:gd name="connsiteX46" fmla="*/ 8376484 w 8376484"/>
              <a:gd name="connsiteY46" fmla="*/ 6858000 h 6858001"/>
              <a:gd name="connsiteX47" fmla="*/ 7471130 w 8376484"/>
              <a:gd name="connsiteY47" fmla="*/ 6858000 h 6858001"/>
              <a:gd name="connsiteX48" fmla="*/ 7471130 w 8376484"/>
              <a:gd name="connsiteY48" fmla="*/ 6858001 h 6858001"/>
              <a:gd name="connsiteX49" fmla="*/ 1380566 w 8376484"/>
              <a:gd name="connsiteY49" fmla="*/ 6858001 h 6858001"/>
              <a:gd name="connsiteX50" fmla="*/ 1380566 w 8376484"/>
              <a:gd name="connsiteY50" fmla="*/ 6858000 h 6858001"/>
              <a:gd name="connsiteX51" fmla="*/ 0 w 8376484"/>
              <a:gd name="connsiteY51" fmla="*/ 6858000 h 6858001"/>
              <a:gd name="connsiteX52" fmla="*/ 0 w 8376484"/>
              <a:gd name="connsiteY52" fmla="*/ 0 h 6858001"/>
              <a:gd name="connsiteX53" fmla="*/ 1917290 w 8376484"/>
              <a:gd name="connsiteY53" fmla="*/ 0 h 6858001"/>
              <a:gd name="connsiteX54" fmla="*/ 1917290 w 8376484"/>
              <a:gd name="connsiteY54" fmla="*/ 1 h 6858001"/>
              <a:gd name="connsiteX55" fmla="*/ 7031769 w 8376484"/>
              <a:gd name="connsiteY55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8376484" h="6858001">
                <a:moveTo>
                  <a:pt x="7031769" y="0"/>
                </a:moveTo>
                <a:lnTo>
                  <a:pt x="8375307" y="0"/>
                </a:lnTo>
                <a:lnTo>
                  <a:pt x="8350262" y="155677"/>
                </a:lnTo>
                <a:lnTo>
                  <a:pt x="8326393" y="310668"/>
                </a:lnTo>
                <a:lnTo>
                  <a:pt x="8303029" y="466344"/>
                </a:lnTo>
                <a:lnTo>
                  <a:pt x="8283026" y="622707"/>
                </a:lnTo>
                <a:lnTo>
                  <a:pt x="8262855" y="778383"/>
                </a:lnTo>
                <a:lnTo>
                  <a:pt x="8244029" y="934746"/>
                </a:lnTo>
                <a:lnTo>
                  <a:pt x="8227893" y="1089051"/>
                </a:lnTo>
                <a:lnTo>
                  <a:pt x="8212597" y="1245413"/>
                </a:lnTo>
                <a:lnTo>
                  <a:pt x="8198645" y="1401090"/>
                </a:lnTo>
                <a:lnTo>
                  <a:pt x="8186543" y="1554023"/>
                </a:lnTo>
                <a:lnTo>
                  <a:pt x="8174440" y="1709014"/>
                </a:lnTo>
                <a:lnTo>
                  <a:pt x="8164355" y="1861947"/>
                </a:lnTo>
                <a:lnTo>
                  <a:pt x="8156455" y="2014881"/>
                </a:lnTo>
                <a:lnTo>
                  <a:pt x="8148218" y="2167128"/>
                </a:lnTo>
                <a:lnTo>
                  <a:pt x="8141327" y="2318004"/>
                </a:lnTo>
                <a:lnTo>
                  <a:pt x="8136452" y="2467509"/>
                </a:lnTo>
                <a:lnTo>
                  <a:pt x="8132250" y="2617013"/>
                </a:lnTo>
                <a:lnTo>
                  <a:pt x="8128216" y="2765146"/>
                </a:lnTo>
                <a:lnTo>
                  <a:pt x="8126367" y="2911221"/>
                </a:lnTo>
                <a:lnTo>
                  <a:pt x="8124350" y="3057297"/>
                </a:lnTo>
                <a:lnTo>
                  <a:pt x="8123341" y="3201315"/>
                </a:lnTo>
                <a:lnTo>
                  <a:pt x="8124350" y="3343961"/>
                </a:lnTo>
                <a:lnTo>
                  <a:pt x="8124350" y="3485236"/>
                </a:lnTo>
                <a:lnTo>
                  <a:pt x="8126367" y="3625139"/>
                </a:lnTo>
                <a:lnTo>
                  <a:pt x="8129392" y="3762299"/>
                </a:lnTo>
                <a:lnTo>
                  <a:pt x="8132250" y="3898087"/>
                </a:lnTo>
                <a:lnTo>
                  <a:pt x="8135444" y="4031133"/>
                </a:lnTo>
                <a:lnTo>
                  <a:pt x="8140318" y="4163492"/>
                </a:lnTo>
                <a:lnTo>
                  <a:pt x="8145529" y="4293793"/>
                </a:lnTo>
                <a:lnTo>
                  <a:pt x="8150235" y="4421352"/>
                </a:lnTo>
                <a:lnTo>
                  <a:pt x="8163515" y="4670298"/>
                </a:lnTo>
                <a:lnTo>
                  <a:pt x="8177634" y="4908956"/>
                </a:lnTo>
                <a:lnTo>
                  <a:pt x="8192426" y="5138013"/>
                </a:lnTo>
                <a:lnTo>
                  <a:pt x="8208731" y="5354726"/>
                </a:lnTo>
                <a:lnTo>
                  <a:pt x="8225708" y="5561838"/>
                </a:lnTo>
                <a:lnTo>
                  <a:pt x="8244029" y="5753862"/>
                </a:lnTo>
                <a:lnTo>
                  <a:pt x="8262015" y="5934227"/>
                </a:lnTo>
                <a:lnTo>
                  <a:pt x="8280000" y="6100191"/>
                </a:lnTo>
                <a:lnTo>
                  <a:pt x="8296977" y="6252438"/>
                </a:lnTo>
                <a:lnTo>
                  <a:pt x="8313114" y="6387541"/>
                </a:lnTo>
                <a:lnTo>
                  <a:pt x="8328410" y="6509613"/>
                </a:lnTo>
                <a:lnTo>
                  <a:pt x="8341185" y="6612483"/>
                </a:lnTo>
                <a:lnTo>
                  <a:pt x="8353287" y="6698894"/>
                </a:lnTo>
                <a:lnTo>
                  <a:pt x="8370601" y="6817538"/>
                </a:lnTo>
                <a:lnTo>
                  <a:pt x="8376484" y="6858000"/>
                </a:lnTo>
                <a:lnTo>
                  <a:pt x="7471130" y="6858000"/>
                </a:lnTo>
                <a:lnTo>
                  <a:pt x="7471130" y="6858001"/>
                </a:lnTo>
                <a:lnTo>
                  <a:pt x="1380566" y="6858001"/>
                </a:lnTo>
                <a:lnTo>
                  <a:pt x="1380566" y="6858000"/>
                </a:lnTo>
                <a:lnTo>
                  <a:pt x="0" y="6858000"/>
                </a:lnTo>
                <a:lnTo>
                  <a:pt x="0" y="0"/>
                </a:lnTo>
                <a:lnTo>
                  <a:pt x="1917290" y="0"/>
                </a:lnTo>
                <a:lnTo>
                  <a:pt x="1917290" y="1"/>
                </a:lnTo>
                <a:lnTo>
                  <a:pt x="7031769" y="1"/>
                </a:lnTo>
                <a:close/>
              </a:path>
            </a:pathLst>
          </a:custGeom>
          <a:ln>
            <a:noFill/>
          </a:ln>
        </p:spPr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13">
            <a:extLst>
              <a:ext uri="{FF2B5EF4-FFF2-40B4-BE49-F238E27FC236}">
                <a16:creationId xmlns:a16="http://schemas.microsoft.com/office/drawing/2014/main" id="{6C74A888-48BE-4604-BB14-E6C5E9D0F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397751-0B43-2C49-BC8C-D442827FD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3231" y="938953"/>
            <a:ext cx="6630143" cy="4980094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Design Review</a:t>
            </a:r>
            <a:br>
              <a:rPr lang="en-US" dirty="0"/>
            </a:br>
            <a:r>
              <a:rPr lang="en-US" sz="3600" dirty="0"/>
              <a:t>by Team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B325AF-321D-EA43-88DC-2E6F3DB61A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89682" y="1317171"/>
            <a:ext cx="2872975" cy="4223658"/>
          </a:xfrm>
        </p:spPr>
        <p:txBody>
          <a:bodyPr anchor="ctr">
            <a:normAutofit/>
          </a:bodyPr>
          <a:lstStyle/>
          <a:p>
            <a:pPr marL="457200" indent="-457200">
              <a:buClr>
                <a:schemeClr val="bg2">
                  <a:lumMod val="75000"/>
                </a:schemeClr>
              </a:buClr>
              <a:buAutoNum type="arabicPeriod"/>
            </a:pPr>
            <a:r>
              <a:rPr lang="en-US" sz="2400" cap="none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Introduction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AutoNum type="arabicPeriod"/>
            </a:pPr>
            <a:r>
              <a:rPr lang="en-US" sz="2400" cap="none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Research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AutoNum type="arabicPeriod"/>
            </a:pPr>
            <a:r>
              <a:rPr lang="en-US" sz="2400" cap="none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Design</a:t>
            </a:r>
          </a:p>
          <a:p>
            <a:pPr marL="457200" indent="-457200">
              <a:buClr>
                <a:schemeClr val="bg2">
                  <a:lumMod val="75000"/>
                </a:schemeClr>
              </a:buClr>
              <a:buAutoNum type="arabicPeriod"/>
            </a:pPr>
            <a:r>
              <a:rPr lang="en-US" sz="2400" cap="none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431269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ADE1D42B-B561-9E43-BF19-01C2CD316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62" y="2155369"/>
            <a:ext cx="2088428" cy="3429000"/>
          </a:xfrm>
          <a:prstGeom prst="rect">
            <a:avLst/>
          </a:prstGeom>
          <a:ln w="12700">
            <a:solidFill>
              <a:schemeClr val="bg1"/>
            </a:solidFill>
          </a:ln>
          <a:effectLst>
            <a:outerShdw blurRad="254000" dist="38100" dir="2700000" algn="tl" rotWithShape="0">
              <a:prstClr val="black"/>
            </a:outerShdw>
          </a:effectLst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FB1FDFF6-CCF2-5F4A-AF57-79B6AA52E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748" y="2351312"/>
            <a:ext cx="2088428" cy="3429000"/>
          </a:xfrm>
          <a:prstGeom prst="rect">
            <a:avLst/>
          </a:prstGeom>
          <a:ln w="12700">
            <a:solidFill>
              <a:schemeClr val="bg1"/>
            </a:solidFill>
          </a:ln>
          <a:effectLst>
            <a:outerShdw blurRad="254000" dist="38100" dir="2700000" algn="tl" rotWithShape="0">
              <a:prstClr val="black"/>
            </a:outerShdw>
          </a:effectLst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ECD7DAAA-AFF0-7D49-947D-CFDC637C2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2541" y="1894112"/>
            <a:ext cx="2088428" cy="3429000"/>
          </a:xfrm>
          <a:prstGeom prst="rect">
            <a:avLst/>
          </a:prstGeom>
          <a:ln w="12700">
            <a:solidFill>
              <a:schemeClr val="bg1"/>
            </a:solidFill>
          </a:ln>
          <a:effectLst>
            <a:outerShdw blurRad="254000" dist="38100" dir="2700000" algn="tl" rotWithShape="0">
              <a:prstClr val="black"/>
            </a:outerShdw>
          </a:effectLst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851FDC1B-F76C-DE4F-93A9-926A9F5C26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4955" y="1894112"/>
            <a:ext cx="2088428" cy="3429000"/>
          </a:xfrm>
          <a:prstGeom prst="rect">
            <a:avLst/>
          </a:prstGeom>
          <a:ln w="12700">
            <a:solidFill>
              <a:schemeClr val="bg1"/>
            </a:solidFill>
          </a:ln>
          <a:effectLst>
            <a:outerShdw blurRad="254000" dist="38100" dir="2700000" algn="tl" rotWithShape="0">
              <a:prstClr val="black"/>
            </a:outerShdw>
          </a:effectLst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00479164-90C2-154B-9E84-E023F58DD1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1334" y="2351312"/>
            <a:ext cx="2088428" cy="3429000"/>
          </a:xfrm>
          <a:prstGeom prst="rect">
            <a:avLst/>
          </a:prstGeom>
          <a:ln w="12700">
            <a:solidFill>
              <a:schemeClr val="bg1"/>
            </a:solidFill>
          </a:ln>
          <a:effectLst>
            <a:outerShdw blurRad="254000" dist="38100" dir="2700000" algn="tl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2644693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397751-0B43-2C49-BC8C-D442827FD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6" y="362140"/>
            <a:ext cx="6974910" cy="857060"/>
          </a:xfrm>
        </p:spPr>
        <p:txBody>
          <a:bodyPr>
            <a:noAutofit/>
          </a:bodyPr>
          <a:lstStyle/>
          <a:p>
            <a:pPr algn="ctr"/>
            <a:r>
              <a:rPr lang="en-GB" sz="5400" dirty="0"/>
              <a:t>Colour</a:t>
            </a:r>
            <a:r>
              <a:rPr lang="en-US" sz="5400" dirty="0"/>
              <a:t> Scheme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6A2F90-06C0-4E38-8374-B32F62E4C7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193"/>
          <a:stretch/>
        </p:blipFill>
        <p:spPr>
          <a:xfrm>
            <a:off x="420413" y="1726171"/>
            <a:ext cx="8510186" cy="20955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F3559929-E315-4C7D-8BAB-BD7DFC9930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626" y="4328642"/>
            <a:ext cx="6974911" cy="1272143"/>
          </a:xfrm>
        </p:spPr>
        <p:txBody>
          <a:bodyPr>
            <a:spAutoFit/>
          </a:bodyPr>
          <a:lstStyle/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Warm </a:t>
            </a:r>
            <a:r>
              <a:rPr lang="en-GB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colour</a:t>
            </a:r>
            <a:r>
              <a:rPr lang="en-US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shades to reduce eye strain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Distinct contrasting colours 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Consistent use throughout application</a:t>
            </a:r>
          </a:p>
        </p:txBody>
      </p:sp>
    </p:spTree>
    <p:extLst>
      <p:ext uri="{BB962C8B-B14F-4D97-AF65-F5344CB8AC3E}">
        <p14:creationId xmlns:p14="http://schemas.microsoft.com/office/powerpoint/2010/main" val="41376683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397751-0B43-2C49-BC8C-D442827FD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6" y="362140"/>
            <a:ext cx="6974910" cy="857060"/>
          </a:xfrm>
        </p:spPr>
        <p:txBody>
          <a:bodyPr>
            <a:noAutofit/>
          </a:bodyPr>
          <a:lstStyle/>
          <a:p>
            <a:pPr algn="ctr"/>
            <a:r>
              <a:rPr lang="en-US" sz="5400" dirty="0"/>
              <a:t>Conclusion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CB2E8E-5155-7C45-9A79-C23BC4006C20}"/>
              </a:ext>
            </a:extLst>
          </p:cNvPr>
          <p:cNvSpPr txBox="1"/>
          <p:nvPr/>
        </p:nvSpPr>
        <p:spPr>
          <a:xfrm>
            <a:off x="2870131" y="5397500"/>
            <a:ext cx="35445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/>
              <a:t>Any questions?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536CC7D-7B03-A044-84F4-7B6457E71E1D}"/>
              </a:ext>
            </a:extLst>
          </p:cNvPr>
          <p:cNvSpPr txBox="1">
            <a:spLocks/>
          </p:cNvSpPr>
          <p:nvPr/>
        </p:nvSpPr>
        <p:spPr>
          <a:xfrm>
            <a:off x="627626" y="1486924"/>
            <a:ext cx="6974911" cy="3436838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marL="294300" lvl="1" algn="l">
              <a:buClr>
                <a:schemeClr val="tx1">
                  <a:lumMod val="75000"/>
                  <a:lumOff val="25000"/>
                </a:schemeClr>
              </a:buClr>
            </a:pPr>
            <a:r>
              <a:rPr lang="en-US" sz="2400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Overview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Top Trumps style card game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Children aged 8-13 with autism</a:t>
            </a:r>
          </a:p>
          <a:p>
            <a:pPr marL="294300" lvl="1" algn="l">
              <a:buClr>
                <a:schemeClr val="tx1">
                  <a:lumMod val="75000"/>
                  <a:lumOff val="25000"/>
                </a:schemeClr>
              </a:buClr>
            </a:pPr>
            <a:endParaRPr lang="en-US" sz="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94300" lvl="1" algn="l">
              <a:buClr>
                <a:schemeClr val="tx1">
                  <a:lumMod val="75000"/>
                  <a:lumOff val="25000"/>
                </a:schemeClr>
              </a:buClr>
            </a:pPr>
            <a:r>
              <a:rPr lang="en-US" sz="2400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Design</a:t>
            </a:r>
            <a:endParaRPr lang="en-US" sz="2800" u="sng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Accessibility for our users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prioritised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Augmented reality usability considered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Added functionality to further help autistic users</a:t>
            </a:r>
          </a:p>
        </p:txBody>
      </p:sp>
    </p:spTree>
    <p:extLst>
      <p:ext uri="{BB962C8B-B14F-4D97-AF65-F5344CB8AC3E}">
        <p14:creationId xmlns:p14="http://schemas.microsoft.com/office/powerpoint/2010/main" val="8702307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B325AF-321D-EA43-88DC-2E6F3DB61A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6199" y="3606821"/>
            <a:ext cx="6974911" cy="2205732"/>
          </a:xfrm>
        </p:spPr>
        <p:txBody>
          <a:bodyPr>
            <a:spAutoFit/>
          </a:bodyPr>
          <a:lstStyle/>
          <a:p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Target</a:t>
            </a:r>
            <a:r>
              <a:rPr lang="en-US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audience</a:t>
            </a:r>
            <a:endParaRPr lang="en-US" u="sng" cap="none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Children aged 8-13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Level 1 &amp; 2 autism spectrum disorder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Trying to play with children with or without autism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397751-0B43-2C49-BC8C-D442827FD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6" y="362140"/>
            <a:ext cx="6974910" cy="857060"/>
          </a:xfrm>
        </p:spPr>
        <p:txBody>
          <a:bodyPr>
            <a:noAutofit/>
          </a:bodyPr>
          <a:lstStyle/>
          <a:p>
            <a:pPr algn="ctr"/>
            <a:r>
              <a:rPr lang="en-US" sz="5400" dirty="0"/>
              <a:t>Introduction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D19CA776-30C8-E342-AB90-D12A87398553}"/>
              </a:ext>
            </a:extLst>
          </p:cNvPr>
          <p:cNvSpPr txBox="1">
            <a:spLocks/>
          </p:cNvSpPr>
          <p:nvPr/>
        </p:nvSpPr>
        <p:spPr>
          <a:xfrm>
            <a:off x="626199" y="1475222"/>
            <a:ext cx="6974911" cy="2205732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Application</a:t>
            </a:r>
            <a:r>
              <a:rPr lang="en-US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requirements</a:t>
            </a:r>
            <a:endParaRPr lang="en-US" u="sng" cap="none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 augmented reality play space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Facilitate play for autistic users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Assist with targeted user issues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0AB188-8CCD-CF43-8019-238CBF676E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18" b="89980" l="9966" r="91541">
                        <a14:foregroundMark x1="57077" y1="25153" x2="57077" y2="25153"/>
                        <a14:foregroundMark x1="60720" y1="25153" x2="73283" y2="30675"/>
                        <a14:foregroundMark x1="37018" y1="10634" x2="37018" y2="10634"/>
                        <a14:foregroundMark x1="43844" y1="11759" x2="48199" y2="12270"/>
                        <a14:foregroundMark x1="21273" y1="87628" x2="20561" y2="83640"/>
                        <a14:foregroundMark x1="30611" y1="82004" x2="34506" y2="82618"/>
                        <a14:foregroundMark x1="91541" y1="61350" x2="89238" y2="5582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63335">
            <a:off x="5917266" y="2012800"/>
            <a:ext cx="2538875" cy="1038244"/>
          </a:xfrm>
          <a:prstGeom prst="rect">
            <a:avLst/>
          </a:prstGeom>
          <a:effectLst/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5CEED08-BEBD-0147-905A-C077FE4D78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255729">
            <a:off x="6333470" y="3385826"/>
            <a:ext cx="2735648" cy="84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3300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B325AF-321D-EA43-88DC-2E6F3DB61A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626" y="3960380"/>
            <a:ext cx="6974911" cy="2205732"/>
          </a:xfrm>
        </p:spPr>
        <p:txBody>
          <a:bodyPr>
            <a:spAutoFit/>
          </a:bodyPr>
          <a:lstStyle/>
          <a:p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Additional</a:t>
            </a:r>
            <a:r>
              <a:rPr lang="en-US" sz="18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features</a:t>
            </a:r>
            <a:r>
              <a:rPr lang="en-US" sz="18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Accessibility options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Selection of card themes</a:t>
            </a:r>
            <a:endParaRPr lang="en-US" sz="2000" cap="none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Gesture commands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Simplified user interface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397751-0B43-2C49-BC8C-D442827FD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6" y="362140"/>
            <a:ext cx="6974910" cy="857060"/>
          </a:xfrm>
        </p:spPr>
        <p:txBody>
          <a:bodyPr>
            <a:noAutofit/>
          </a:bodyPr>
          <a:lstStyle/>
          <a:p>
            <a:pPr algn="ctr"/>
            <a:r>
              <a:rPr lang="en-US" sz="5400" dirty="0"/>
              <a:t>Overview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D19CA776-30C8-E342-AB90-D12A87398553}"/>
              </a:ext>
            </a:extLst>
          </p:cNvPr>
          <p:cNvSpPr txBox="1">
            <a:spLocks/>
          </p:cNvSpPr>
          <p:nvPr/>
        </p:nvSpPr>
        <p:spPr>
          <a:xfrm>
            <a:off x="627626" y="1486924"/>
            <a:ext cx="6974911" cy="2205732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Application</a:t>
            </a:r>
            <a:r>
              <a:rPr lang="en-US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core</a:t>
            </a:r>
            <a:r>
              <a:rPr lang="en-US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features</a:t>
            </a:r>
            <a:endParaRPr lang="en-US" u="sng" cap="none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Top Trumps style card game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Character models augmented onto cards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Simple and easy to learn rules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Gameplay which encourages interaction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D8495574-B7E3-0341-8DD4-97D7CBEDD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39795">
            <a:off x="6696345" y="1308146"/>
            <a:ext cx="2453305" cy="2453305"/>
          </a:xfrm>
          <a:prstGeom prst="rect">
            <a:avLst/>
          </a:prstGeom>
        </p:spPr>
      </p:pic>
      <p:pic>
        <p:nvPicPr>
          <p:cNvPr id="8" name="Picture 7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A0BA2E34-9016-7C4A-92F4-EE19D30C0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21594">
            <a:off x="7659236" y="4042550"/>
            <a:ext cx="1818103" cy="1494481"/>
          </a:xfrm>
          <a:prstGeom prst="rect">
            <a:avLst/>
          </a:prstGeom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9" name="3D Model 8" descr="Megalodon">
                <a:extLst>
                  <a:ext uri="{FF2B5EF4-FFF2-40B4-BE49-F238E27FC236}">
                    <a16:creationId xmlns:a16="http://schemas.microsoft.com/office/drawing/2014/main" id="{C2F8DF96-D0D5-8B49-B16B-2E488065C4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31880250"/>
                  </p:ext>
                </p:extLst>
              </p:nvPr>
            </p:nvGraphicFramePr>
            <p:xfrm rot="20689717">
              <a:off x="4676674" y="4175219"/>
              <a:ext cx="2850660" cy="1161999"/>
            </p:xfrm>
            <a:graphic>
              <a:graphicData uri="http://schemas.microsoft.com/office/drawing/2017/model3d">
                <am3d:model3d r:embed="rId4">
                  <am3d:spPr>
                    <a:xfrm rot="20689717">
                      <a:off x="0" y="0"/>
                      <a:ext cx="2850660" cy="1161999"/>
                    </a:xfrm>
                    <a:prstGeom prst="rect">
                      <a:avLst/>
                    </a:prstGeom>
                  </am3d:spPr>
                  <am3d:camera>
                    <am3d:pos x="0" y="0" z="5578501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0302" d="1000000"/>
                    <am3d:preTrans dx="0" dy="-6349837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351930" ay="3289379" az="-287992"/>
                    <am3d:postTrans dx="0" dy="0" dz="0"/>
                  </am3d:trans>
                  <am3d:attrSrcUrl r:id="rId5"/>
                  <am3d:raster rName="Office3DRenderer" rVer="16.0.8326">
                    <am3d:blip r:embed="rId6"/>
                  </am3d:raster>
                  <am3d:objViewport viewportSz="3569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9" name="3D Model 8" descr="Megalodon">
                <a:extLst>
                  <a:ext uri="{FF2B5EF4-FFF2-40B4-BE49-F238E27FC236}">
                    <a16:creationId xmlns:a16="http://schemas.microsoft.com/office/drawing/2014/main" id="{C2F8DF96-D0D5-8B49-B16B-2E488065C4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20689717">
                <a:off x="4676674" y="4175219"/>
                <a:ext cx="2850660" cy="116199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97652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397751-0B43-2C49-BC8C-D442827FD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6" y="362140"/>
            <a:ext cx="6974910" cy="857060"/>
          </a:xfrm>
        </p:spPr>
        <p:txBody>
          <a:bodyPr>
            <a:noAutofit/>
          </a:bodyPr>
          <a:lstStyle/>
          <a:p>
            <a:pPr algn="ctr"/>
            <a:r>
              <a:rPr lang="en-US" sz="5400" dirty="0"/>
              <a:t>Research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AB325D-4AA9-4C4B-9869-8C9C247E66A8}"/>
              </a:ext>
            </a:extLst>
          </p:cNvPr>
          <p:cNvSpPr txBox="1"/>
          <p:nvPr/>
        </p:nvSpPr>
        <p:spPr>
          <a:xfrm>
            <a:off x="1375317" y="1561171"/>
            <a:ext cx="6974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5160DD2-BF81-48CD-B22E-5D49A329E8C8}"/>
              </a:ext>
            </a:extLst>
          </p:cNvPr>
          <p:cNvSpPr txBox="1">
            <a:spLocks/>
          </p:cNvSpPr>
          <p:nvPr/>
        </p:nvSpPr>
        <p:spPr>
          <a:xfrm>
            <a:off x="627626" y="1486924"/>
            <a:ext cx="6974911" cy="2641749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User Interface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Bold, representational icons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Clear and intuitive UI elements 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Uncluttered and </a:t>
            </a: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prioritised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Gesture interaction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B30B0A5-5771-4E90-9C97-ADDFBF782E9A}"/>
              </a:ext>
            </a:extLst>
          </p:cNvPr>
          <p:cNvSpPr txBox="1">
            <a:spLocks/>
          </p:cNvSpPr>
          <p:nvPr/>
        </p:nvSpPr>
        <p:spPr>
          <a:xfrm>
            <a:off x="627626" y="3840804"/>
            <a:ext cx="6974911" cy="1769715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Interaction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Clear feedback for user action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Visual and audio feedback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882272A-041E-A945-8F93-8E9CB9CDF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06684">
            <a:off x="5321073" y="1168548"/>
            <a:ext cx="4276514" cy="2565908"/>
          </a:xfrm>
          <a:prstGeom prst="rect">
            <a:avLst/>
          </a:prstGeom>
          <a:effectLst>
            <a:outerShdw blurRad="254000" algn="ctr" rotWithShape="0">
              <a:prstClr val="black">
                <a:alpha val="1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DF41F2-BB8B-AD48-B6E6-DACC596D8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308" y="3862774"/>
            <a:ext cx="3377919" cy="242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5640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397751-0B43-2C49-BC8C-D442827FD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6" y="362140"/>
            <a:ext cx="6974910" cy="857060"/>
          </a:xfrm>
        </p:spPr>
        <p:txBody>
          <a:bodyPr>
            <a:noAutofit/>
          </a:bodyPr>
          <a:lstStyle/>
          <a:p>
            <a:pPr algn="ctr"/>
            <a:r>
              <a:rPr lang="en-US" sz="5400" dirty="0"/>
              <a:t>Design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25394F17-A02C-C642-AF9C-CF1300BFC243}"/>
              </a:ext>
            </a:extLst>
          </p:cNvPr>
          <p:cNvSpPr txBox="1">
            <a:spLocks/>
          </p:cNvSpPr>
          <p:nvPr/>
        </p:nvSpPr>
        <p:spPr>
          <a:xfrm>
            <a:off x="630158" y="1487581"/>
            <a:ext cx="6974911" cy="2205732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User Interface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Simple and uncluttered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Consistent layout throughout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Maximizes game view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6B24E2C-63A0-1C48-A0FB-9F509733B643}"/>
              </a:ext>
            </a:extLst>
          </p:cNvPr>
          <p:cNvSpPr txBox="1">
            <a:spLocks/>
          </p:cNvSpPr>
          <p:nvPr/>
        </p:nvSpPr>
        <p:spPr>
          <a:xfrm>
            <a:off x="630158" y="3693313"/>
            <a:ext cx="6974911" cy="1333698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u="sng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Physical cards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Colourful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and distinct</a:t>
            </a:r>
          </a:p>
          <a:p>
            <a:pPr marL="637200" lvl="1" indent="-342900" algn="l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Unique with many features </a:t>
            </a:r>
          </a:p>
        </p:txBody>
      </p:sp>
    </p:spTree>
    <p:extLst>
      <p:ext uri="{BB962C8B-B14F-4D97-AF65-F5344CB8AC3E}">
        <p14:creationId xmlns:p14="http://schemas.microsoft.com/office/powerpoint/2010/main" val="14424803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arting a new game">
            <a:extLst>
              <a:ext uri="{FF2B5EF4-FFF2-40B4-BE49-F238E27FC236}">
                <a16:creationId xmlns:a16="http://schemas.microsoft.com/office/drawing/2014/main" id="{0E29501C-822C-4C4A-BC69-EBB03243A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48" y="307545"/>
            <a:ext cx="11098504" cy="6242909"/>
          </a:xfrm>
          <a:prstGeom prst="rect">
            <a:avLst/>
          </a:prstGeom>
          <a:ln w="12700">
            <a:solidFill>
              <a:schemeClr val="bg1"/>
            </a:solidFill>
          </a:ln>
          <a:effectLst>
            <a:outerShdw blurRad="508000" dist="38100" dir="2700000" algn="tl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1782555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in screen - game in progress">
            <a:extLst>
              <a:ext uri="{FF2B5EF4-FFF2-40B4-BE49-F238E27FC236}">
                <a16:creationId xmlns:a16="http://schemas.microsoft.com/office/drawing/2014/main" id="{352F5F72-AD34-6740-ABB9-EC57BDB3C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48" y="307545"/>
            <a:ext cx="11098504" cy="6242909"/>
          </a:xfrm>
          <a:prstGeom prst="rect">
            <a:avLst/>
          </a:prstGeom>
          <a:ln w="12700">
            <a:solidFill>
              <a:schemeClr val="bg1"/>
            </a:solidFill>
          </a:ln>
          <a:effectLst>
            <a:outerShdw blurRad="508000" dist="38100" dir="2700000" algn="tl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2122095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06444E-7522-324B-B23A-F9BF2F3E4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050" y="1409700"/>
            <a:ext cx="10121900" cy="4038600"/>
          </a:xfrm>
          <a:prstGeom prst="rect">
            <a:avLst/>
          </a:prstGeom>
          <a:ln w="12700">
            <a:solidFill>
              <a:schemeClr val="bg1"/>
            </a:solidFill>
          </a:ln>
          <a:effectLst>
            <a:outerShdw blurRad="508000" algn="ctr" rotWithShape="0">
              <a:prstClr val="black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967767-398A-7A43-B1C8-B8A8711D0E2C}"/>
              </a:ext>
            </a:extLst>
          </p:cNvPr>
          <p:cNvSpPr txBox="1"/>
          <p:nvPr/>
        </p:nvSpPr>
        <p:spPr>
          <a:xfrm>
            <a:off x="1175657" y="408214"/>
            <a:ext cx="2661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Deck 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C1AADE-580F-304C-A84C-8925D37283B9}"/>
              </a:ext>
            </a:extLst>
          </p:cNvPr>
          <p:cNvSpPr txBox="1"/>
          <p:nvPr/>
        </p:nvSpPr>
        <p:spPr>
          <a:xfrm>
            <a:off x="5371282" y="408214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Player 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3B2A36-D2DA-5E46-A2CC-18487B49C7F2}"/>
              </a:ext>
            </a:extLst>
          </p:cNvPr>
          <p:cNvSpPr txBox="1"/>
          <p:nvPr/>
        </p:nvSpPr>
        <p:spPr>
          <a:xfrm>
            <a:off x="6820718" y="5830472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Buttons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3883CE-57FE-BA4E-9A16-EC40B0EA9330}"/>
              </a:ext>
            </a:extLst>
          </p:cNvPr>
          <p:cNvSpPr txBox="1"/>
          <p:nvPr/>
        </p:nvSpPr>
        <p:spPr>
          <a:xfrm>
            <a:off x="1983373" y="5895788"/>
            <a:ext cx="1829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Attribute score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17546B1-5085-BE4C-9AE4-08EFDD070591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898047" y="4490357"/>
            <a:ext cx="1083378" cy="140543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39B3B1D-E8BF-B84A-AD70-5DFB7103DBF7}"/>
              </a:ext>
            </a:extLst>
          </p:cNvPr>
          <p:cNvCxnSpPr>
            <a:cxnSpLocks/>
          </p:cNvCxnSpPr>
          <p:nvPr/>
        </p:nvCxnSpPr>
        <p:spPr>
          <a:xfrm flipV="1">
            <a:off x="7319412" y="5168577"/>
            <a:ext cx="0" cy="6292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2090595-AD97-9345-9866-5CC43B487D35}"/>
              </a:ext>
            </a:extLst>
          </p:cNvPr>
          <p:cNvCxnSpPr>
            <a:cxnSpLocks/>
          </p:cNvCxnSpPr>
          <p:nvPr/>
        </p:nvCxnSpPr>
        <p:spPr>
          <a:xfrm>
            <a:off x="1983373" y="810204"/>
            <a:ext cx="5443" cy="73012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749D1DB-854E-9140-B5B8-CBD8B9E68F4E}"/>
              </a:ext>
            </a:extLst>
          </p:cNvPr>
          <p:cNvCxnSpPr>
            <a:cxnSpLocks/>
          </p:cNvCxnSpPr>
          <p:nvPr/>
        </p:nvCxnSpPr>
        <p:spPr>
          <a:xfrm>
            <a:off x="6248400" y="777546"/>
            <a:ext cx="0" cy="80301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476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ame paused - options menu">
            <a:extLst>
              <a:ext uri="{FF2B5EF4-FFF2-40B4-BE49-F238E27FC236}">
                <a16:creationId xmlns:a16="http://schemas.microsoft.com/office/drawing/2014/main" id="{B0BD6726-C3D8-A447-BE5A-7598B3886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48" y="307545"/>
            <a:ext cx="11098504" cy="6242909"/>
          </a:xfrm>
          <a:prstGeom prst="rect">
            <a:avLst/>
          </a:prstGeom>
          <a:noFill/>
          <a:ln w="12700">
            <a:solidFill>
              <a:schemeClr val="bg1"/>
            </a:solidFill>
          </a:ln>
          <a:effectLst>
            <a:outerShdw blurRad="508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18979534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</TotalTime>
  <Words>185</Words>
  <Application>Microsoft Macintosh PowerPoint</Application>
  <PresentationFormat>Widescreen</PresentationFormat>
  <Paragraphs>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Design Review by Team 1</vt:lpstr>
      <vt:lpstr>Introduction</vt:lpstr>
      <vt:lpstr>Overview</vt:lpstr>
      <vt:lpstr>Research</vt:lpstr>
      <vt:lpstr>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Colour Scheme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Review by Group 1</dc:title>
  <dc:creator>Jack Fisher</dc:creator>
  <cp:lastModifiedBy>Jack Fisher</cp:lastModifiedBy>
  <cp:revision>42</cp:revision>
  <dcterms:created xsi:type="dcterms:W3CDTF">2019-03-18T10:00:20Z</dcterms:created>
  <dcterms:modified xsi:type="dcterms:W3CDTF">2019-04-04T14:09:41Z</dcterms:modified>
</cp:coreProperties>
</file>